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  <p:sldMasterId id="2147483919" r:id="rId2"/>
  </p:sldMasterIdLst>
  <p:sldIdLst>
    <p:sldId id="256" r:id="rId3"/>
    <p:sldId id="258" r:id="rId4"/>
    <p:sldId id="272" r:id="rId5"/>
    <p:sldId id="271" r:id="rId6"/>
    <p:sldId id="273" r:id="rId7"/>
    <p:sldId id="259" r:id="rId8"/>
    <p:sldId id="263" r:id="rId9"/>
    <p:sldId id="265" r:id="rId10"/>
    <p:sldId id="261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87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-59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36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33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544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074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42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4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605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122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681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797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03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534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219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733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123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166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57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956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881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1912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10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36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8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7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88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9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67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196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15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EDCEC07-2408-4266-89CF-5EB9E98F58B3}" type="datetimeFigureOut">
              <a:rPr lang="zh-TW" altLang="en-US" smtClean="0"/>
              <a:t>2017/5/24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8D5B51-81D9-4F43-AD05-65752C79E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551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Adaptive Formation Control of Robot Swarms</a:t>
            </a:r>
            <a:br>
              <a:rPr lang="en-US" altLang="zh-TW" sz="4000" dirty="0"/>
            </a:br>
            <a:r>
              <a:rPr lang="en-US" altLang="zh-TW" sz="4000" dirty="0"/>
              <a:t>using Optimized Potential Field Method</a:t>
            </a:r>
            <a:endParaRPr lang="zh-TW" altLang="en-US" sz="4000" cap="none" dirty="0"/>
          </a:p>
        </p:txBody>
      </p:sp>
      <p:sp>
        <p:nvSpPr>
          <p:cNvPr id="4" name="文字方塊 3"/>
          <p:cNvSpPr txBox="1"/>
          <p:nvPr/>
        </p:nvSpPr>
        <p:spPr>
          <a:xfrm>
            <a:off x="2439474" y="3958621"/>
            <a:ext cx="7299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2017 IEEE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dirty="0" err="1" smtClean="0"/>
              <a:t>Basma</a:t>
            </a:r>
            <a:r>
              <a:rPr lang="en-US" altLang="zh-TW" dirty="0" smtClean="0"/>
              <a:t> </a:t>
            </a:r>
            <a:r>
              <a:rPr lang="en-US" altLang="zh-TW" dirty="0" err="1"/>
              <a:t>Gh</a:t>
            </a:r>
            <a:r>
              <a:rPr lang="en-US" altLang="zh-TW" dirty="0"/>
              <a:t>. </a:t>
            </a:r>
            <a:r>
              <a:rPr lang="en-US" altLang="zh-TW" dirty="0" err="1"/>
              <a:t>Elkilany</a:t>
            </a:r>
            <a:r>
              <a:rPr lang="en-US" altLang="zh-TW" dirty="0"/>
              <a:t> </a:t>
            </a:r>
            <a:r>
              <a:rPr lang="en-US" altLang="zh-TW" i="1" dirty="0"/>
              <a:t>∗</a:t>
            </a:r>
            <a:r>
              <a:rPr lang="en-US" altLang="zh-TW" dirty="0"/>
              <a:t>, A. A. </a:t>
            </a:r>
            <a:r>
              <a:rPr lang="en-US" altLang="zh-TW" dirty="0" err="1"/>
              <a:t>Abouelsoud</a:t>
            </a:r>
            <a:r>
              <a:rPr lang="en-US" altLang="zh-TW" dirty="0"/>
              <a:t> </a:t>
            </a:r>
            <a:r>
              <a:rPr lang="en-US" altLang="zh-TW" i="1" dirty="0"/>
              <a:t>∗† </a:t>
            </a:r>
            <a:r>
              <a:rPr lang="en-US" altLang="zh-TW" dirty="0"/>
              <a:t>and Ahmed M.R. </a:t>
            </a:r>
            <a:r>
              <a:rPr lang="en-US" altLang="zh-TW" dirty="0" err="1"/>
              <a:t>Fathelbab</a:t>
            </a:r>
            <a:r>
              <a:rPr lang="en-US" altLang="zh-TW" dirty="0"/>
              <a:t> </a:t>
            </a:r>
            <a:r>
              <a:rPr lang="en-US" altLang="zh-TW" i="1" dirty="0"/>
              <a:t>∗‡</a:t>
            </a:r>
          </a:p>
          <a:p>
            <a:pPr algn="ctr"/>
            <a:r>
              <a:rPr lang="en-US" altLang="zh-TW" i="1" dirty="0"/>
              <a:t>∗</a:t>
            </a:r>
            <a:r>
              <a:rPr lang="en-US" altLang="zh-TW" dirty="0"/>
              <a:t>Mechatronics and Robotics Engineering Department, School of Innovative Design Engineering,</a:t>
            </a:r>
          </a:p>
          <a:p>
            <a:pPr algn="ctr"/>
            <a:r>
              <a:rPr lang="en-US" altLang="zh-TW" dirty="0"/>
              <a:t>Egypt-Japan University of Science and Technology (E-JUST)</a:t>
            </a:r>
          </a:p>
          <a:p>
            <a:pPr algn="ctr"/>
            <a:r>
              <a:rPr lang="en-US" altLang="zh-TW" dirty="0"/>
              <a:t>New Borg Al-Arab city, Alexandria, Egypt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9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/>
              <a:t>Distance to target</a:t>
            </a:r>
            <a:endParaRPr lang="zh-TW" altLang="en-US" sz="4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8" y="2216779"/>
            <a:ext cx="5681427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090" y="2216779"/>
            <a:ext cx="6039038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30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Distance </a:t>
            </a:r>
            <a:r>
              <a:rPr lang="en-US" altLang="zh-TW" sz="4400" dirty="0" smtClean="0"/>
              <a:t>between robots</a:t>
            </a:r>
            <a:endParaRPr lang="zh-TW" altLang="en-US" sz="4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4" y="2194900"/>
            <a:ext cx="527817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075" y="2194900"/>
            <a:ext cx="5640684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606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57461" y="1844641"/>
            <a:ext cx="81332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800" dirty="0" smtClean="0"/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12092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 smtClean="0"/>
              <a:t>introduction</a:t>
            </a:r>
            <a:endParaRPr lang="en-US" altLang="zh-TW" sz="4400" dirty="0"/>
          </a:p>
        </p:txBody>
      </p:sp>
      <p:pic>
        <p:nvPicPr>
          <p:cNvPr id="1026" name="Picture 2" descr="C:\Users\JACK\Desktop\kilobots_57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55" y="2074429"/>
            <a:ext cx="6224285" cy="341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CK\Desktop\robotsart_563_375_c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940" y="2074429"/>
            <a:ext cx="4309791" cy="341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Robot Swarms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643" y="2136617"/>
            <a:ext cx="7069634" cy="411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右箭號 3"/>
          <p:cNvSpPr/>
          <p:nvPr/>
        </p:nvSpPr>
        <p:spPr>
          <a:xfrm rot="19101922">
            <a:off x="7126285" y="4272124"/>
            <a:ext cx="242755" cy="175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20274028">
            <a:off x="8573412" y="3357505"/>
            <a:ext cx="242755" cy="175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41413" y="2514600"/>
            <a:ext cx="3783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Moving in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Avoid obstacles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Tracking target</a:t>
            </a:r>
          </a:p>
        </p:txBody>
      </p:sp>
    </p:spTree>
    <p:extLst>
      <p:ext uri="{BB962C8B-B14F-4D97-AF65-F5344CB8AC3E}">
        <p14:creationId xmlns:p14="http://schemas.microsoft.com/office/powerpoint/2010/main" val="151380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Potential Field Method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476392" y="2507457"/>
            <a:ext cx="636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Obstacle</a:t>
            </a:r>
            <a:endParaRPr lang="en-US" altLang="zh-TW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660889" y="2507457"/>
            <a:ext cx="636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Swarm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845386" y="2507457"/>
            <a:ext cx="6368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Target</a:t>
            </a:r>
            <a:endParaRPr lang="zh-TW" altLang="en-US" sz="28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82" y="3030677"/>
            <a:ext cx="3142846" cy="314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238" y="3030675"/>
            <a:ext cx="3142307" cy="314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68" y="3030676"/>
            <a:ext cx="3142305" cy="314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5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Potential Field Method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494" y="2223095"/>
            <a:ext cx="7045597" cy="411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36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Potential Field Method</a:t>
            </a:r>
          </a:p>
        </p:txBody>
      </p:sp>
      <p:pic>
        <p:nvPicPr>
          <p:cNvPr id="3074" name="Picture 2" descr="C:\Users\JACK\Desktop\20160107100008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96" y="2106098"/>
            <a:ext cx="5391051" cy="35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JACK\Desktop\20160107103056728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85" y="2106098"/>
            <a:ext cx="5386812" cy="35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Artificial Neural Network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141413" y="2360691"/>
            <a:ext cx="77500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INPUT : </a:t>
            </a:r>
            <a:r>
              <a:rPr lang="en-US" altLang="zh-TW" sz="2800" dirty="0"/>
              <a:t>Distances between </a:t>
            </a:r>
            <a:endParaRPr lang="en-US" altLang="zh-TW" sz="28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robots in the swarm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robots and obstacles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robots and the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OUTPUT : Simulated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d</a:t>
            </a:r>
            <a:r>
              <a:rPr lang="en-US" altLang="zh-TW" sz="2800" dirty="0" smtClean="0"/>
              <a:t>istances between robots and the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UPDATE : Minimize the error between simulation and actual result</a:t>
            </a:r>
            <a:endParaRPr lang="en-US" altLang="zh-TW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17564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sz="4400" dirty="0"/>
              <a:t>Artificial Neural Network</a:t>
            </a:r>
          </a:p>
        </p:txBody>
      </p:sp>
      <p:sp>
        <p:nvSpPr>
          <p:cNvPr id="3" name="流程圖: 結束點 2"/>
          <p:cNvSpPr/>
          <p:nvPr/>
        </p:nvSpPr>
        <p:spPr>
          <a:xfrm>
            <a:off x="5123201" y="2449848"/>
            <a:ext cx="914400" cy="325019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TW" dirty="0" smtClean="0"/>
              <a:t>INPUT</a:t>
            </a:r>
            <a:endParaRPr lang="zh-TW" altLang="en-US" dirty="0"/>
          </a:p>
        </p:txBody>
      </p:sp>
      <p:sp>
        <p:nvSpPr>
          <p:cNvPr id="7" name="流程圖: 結束點 6"/>
          <p:cNvSpPr/>
          <p:nvPr/>
        </p:nvSpPr>
        <p:spPr>
          <a:xfrm>
            <a:off x="10780797" y="2343069"/>
            <a:ext cx="914400" cy="3250194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5" name="流程圖: 接點 4"/>
          <p:cNvSpPr/>
          <p:nvPr/>
        </p:nvSpPr>
        <p:spPr>
          <a:xfrm>
            <a:off x="6399739" y="2449848"/>
            <a:ext cx="570368" cy="597528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9" name="流程圖: 接點 8"/>
          <p:cNvSpPr/>
          <p:nvPr/>
        </p:nvSpPr>
        <p:spPr>
          <a:xfrm>
            <a:off x="6399739" y="3170274"/>
            <a:ext cx="570368" cy="597528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0" name="流程圖: 接點 9"/>
          <p:cNvSpPr/>
          <p:nvPr/>
        </p:nvSpPr>
        <p:spPr>
          <a:xfrm>
            <a:off x="6639444" y="4449165"/>
            <a:ext cx="100012" cy="890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流程圖: 接點 10"/>
          <p:cNvSpPr/>
          <p:nvPr/>
        </p:nvSpPr>
        <p:spPr>
          <a:xfrm>
            <a:off x="6639444" y="4646078"/>
            <a:ext cx="100012" cy="890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流程圖: 接點 11"/>
          <p:cNvSpPr/>
          <p:nvPr/>
        </p:nvSpPr>
        <p:spPr>
          <a:xfrm>
            <a:off x="6639444" y="4855062"/>
            <a:ext cx="100012" cy="89026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流程圖: 接點 12"/>
          <p:cNvSpPr/>
          <p:nvPr/>
        </p:nvSpPr>
        <p:spPr>
          <a:xfrm>
            <a:off x="6399739" y="5401278"/>
            <a:ext cx="570368" cy="597528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</a:t>
            </a:r>
          </a:p>
        </p:txBody>
      </p:sp>
      <p:sp>
        <p:nvSpPr>
          <p:cNvPr id="20" name="流程圖: 接點 19"/>
          <p:cNvSpPr/>
          <p:nvPr/>
        </p:nvSpPr>
        <p:spPr>
          <a:xfrm>
            <a:off x="7538966" y="2449848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1" name="流程圖: 接點 20"/>
          <p:cNvSpPr/>
          <p:nvPr/>
        </p:nvSpPr>
        <p:spPr>
          <a:xfrm>
            <a:off x="7538966" y="3170274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2" name="流程圖: 接點 21"/>
          <p:cNvSpPr/>
          <p:nvPr/>
        </p:nvSpPr>
        <p:spPr>
          <a:xfrm>
            <a:off x="7774144" y="4177550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流程圖: 接點 22"/>
          <p:cNvSpPr/>
          <p:nvPr/>
        </p:nvSpPr>
        <p:spPr>
          <a:xfrm>
            <a:off x="7774144" y="4374463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流程圖: 接點 23"/>
          <p:cNvSpPr/>
          <p:nvPr/>
        </p:nvSpPr>
        <p:spPr>
          <a:xfrm>
            <a:off x="7774144" y="4583447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流程圖: 接點 24"/>
          <p:cNvSpPr/>
          <p:nvPr/>
        </p:nvSpPr>
        <p:spPr>
          <a:xfrm>
            <a:off x="7538966" y="5078212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</a:t>
            </a:r>
            <a:endParaRPr lang="en-US" altLang="zh-TW" dirty="0" smtClean="0"/>
          </a:p>
        </p:txBody>
      </p:sp>
      <p:sp>
        <p:nvSpPr>
          <p:cNvPr id="26" name="流程圖: 接點 25"/>
          <p:cNvSpPr/>
          <p:nvPr/>
        </p:nvSpPr>
        <p:spPr>
          <a:xfrm>
            <a:off x="8661596" y="2449848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7" name="流程圖: 接點 26"/>
          <p:cNvSpPr/>
          <p:nvPr/>
        </p:nvSpPr>
        <p:spPr>
          <a:xfrm>
            <a:off x="8661596" y="3170274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8" name="流程圖: 接點 27"/>
          <p:cNvSpPr/>
          <p:nvPr/>
        </p:nvSpPr>
        <p:spPr>
          <a:xfrm>
            <a:off x="8896774" y="4030432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流程圖: 接點 28"/>
          <p:cNvSpPr/>
          <p:nvPr/>
        </p:nvSpPr>
        <p:spPr>
          <a:xfrm>
            <a:off x="8896774" y="4227345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流程圖: 接點 29"/>
          <p:cNvSpPr/>
          <p:nvPr/>
        </p:nvSpPr>
        <p:spPr>
          <a:xfrm>
            <a:off x="8896774" y="4436329"/>
            <a:ext cx="100012" cy="89026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流程圖: 接點 30"/>
          <p:cNvSpPr/>
          <p:nvPr/>
        </p:nvSpPr>
        <p:spPr>
          <a:xfrm>
            <a:off x="8661596" y="4737040"/>
            <a:ext cx="570368" cy="597528"/>
          </a:xfrm>
          <a:prstGeom prst="flowChartConnector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Q</a:t>
            </a:r>
          </a:p>
        </p:txBody>
      </p:sp>
      <p:sp>
        <p:nvSpPr>
          <p:cNvPr id="32" name="流程圖: 接點 31"/>
          <p:cNvSpPr/>
          <p:nvPr/>
        </p:nvSpPr>
        <p:spPr>
          <a:xfrm>
            <a:off x="9797806" y="2449848"/>
            <a:ext cx="570368" cy="597528"/>
          </a:xfrm>
          <a:prstGeom prst="flowChartConnector">
            <a:avLst/>
          </a:prstGeom>
          <a:solidFill>
            <a:srgbClr val="58A87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3" name="流程圖: 接點 32"/>
          <p:cNvSpPr/>
          <p:nvPr/>
        </p:nvSpPr>
        <p:spPr>
          <a:xfrm>
            <a:off x="9797806" y="3170274"/>
            <a:ext cx="570368" cy="597528"/>
          </a:xfrm>
          <a:prstGeom prst="flowChartConnector">
            <a:avLst/>
          </a:prstGeom>
          <a:solidFill>
            <a:srgbClr val="58A87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8" name="流程圖: 接點 37"/>
          <p:cNvSpPr/>
          <p:nvPr/>
        </p:nvSpPr>
        <p:spPr>
          <a:xfrm>
            <a:off x="9797806" y="3934705"/>
            <a:ext cx="570368" cy="597528"/>
          </a:xfrm>
          <a:prstGeom prst="flowChartConnector">
            <a:avLst/>
          </a:prstGeom>
          <a:solidFill>
            <a:srgbClr val="58A87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流程圖: 接點 38"/>
          <p:cNvSpPr/>
          <p:nvPr/>
        </p:nvSpPr>
        <p:spPr>
          <a:xfrm>
            <a:off x="9797806" y="4655131"/>
            <a:ext cx="570368" cy="597528"/>
          </a:xfrm>
          <a:prstGeom prst="flowChartConnector">
            <a:avLst/>
          </a:prstGeom>
          <a:solidFill>
            <a:srgbClr val="58A87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cxnSp>
        <p:nvCxnSpPr>
          <p:cNvPr id="40" name="直線單箭頭接點 39"/>
          <p:cNvCxnSpPr>
            <a:endCxn id="5" idx="2"/>
          </p:cNvCxnSpPr>
          <p:nvPr/>
        </p:nvCxnSpPr>
        <p:spPr>
          <a:xfrm>
            <a:off x="5965172" y="2748612"/>
            <a:ext cx="4345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endCxn id="9" idx="2"/>
          </p:cNvCxnSpPr>
          <p:nvPr/>
        </p:nvCxnSpPr>
        <p:spPr>
          <a:xfrm>
            <a:off x="6037601" y="3469038"/>
            <a:ext cx="3621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endCxn id="13" idx="2"/>
          </p:cNvCxnSpPr>
          <p:nvPr/>
        </p:nvCxnSpPr>
        <p:spPr>
          <a:xfrm>
            <a:off x="5883691" y="5700042"/>
            <a:ext cx="5160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5" idx="6"/>
            <a:endCxn id="20" idx="2"/>
          </p:cNvCxnSpPr>
          <p:nvPr/>
        </p:nvCxnSpPr>
        <p:spPr>
          <a:xfrm>
            <a:off x="6970107" y="2748612"/>
            <a:ext cx="5688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5" idx="6"/>
            <a:endCxn id="21" idx="2"/>
          </p:cNvCxnSpPr>
          <p:nvPr/>
        </p:nvCxnSpPr>
        <p:spPr>
          <a:xfrm>
            <a:off x="6970107" y="2748612"/>
            <a:ext cx="568859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5" idx="6"/>
            <a:endCxn id="25" idx="2"/>
          </p:cNvCxnSpPr>
          <p:nvPr/>
        </p:nvCxnSpPr>
        <p:spPr>
          <a:xfrm>
            <a:off x="6970107" y="2748612"/>
            <a:ext cx="568859" cy="2628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9" idx="6"/>
            <a:endCxn id="20" idx="2"/>
          </p:cNvCxnSpPr>
          <p:nvPr/>
        </p:nvCxnSpPr>
        <p:spPr>
          <a:xfrm flipV="1">
            <a:off x="6970107" y="2748612"/>
            <a:ext cx="568859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9" idx="6"/>
          </p:cNvCxnSpPr>
          <p:nvPr/>
        </p:nvCxnSpPr>
        <p:spPr>
          <a:xfrm>
            <a:off x="6970107" y="3469038"/>
            <a:ext cx="5688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stCxn id="9" idx="6"/>
            <a:endCxn id="25" idx="2"/>
          </p:cNvCxnSpPr>
          <p:nvPr/>
        </p:nvCxnSpPr>
        <p:spPr>
          <a:xfrm>
            <a:off x="6970107" y="3469038"/>
            <a:ext cx="568859" cy="1907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13" idx="6"/>
            <a:endCxn id="20" idx="2"/>
          </p:cNvCxnSpPr>
          <p:nvPr/>
        </p:nvCxnSpPr>
        <p:spPr>
          <a:xfrm flipV="1">
            <a:off x="6970107" y="2748612"/>
            <a:ext cx="568859" cy="2951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stCxn id="13" idx="6"/>
            <a:endCxn id="25" idx="2"/>
          </p:cNvCxnSpPr>
          <p:nvPr/>
        </p:nvCxnSpPr>
        <p:spPr>
          <a:xfrm flipV="1">
            <a:off x="6970107" y="5376976"/>
            <a:ext cx="568859" cy="323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13" idx="6"/>
            <a:endCxn id="21" idx="2"/>
          </p:cNvCxnSpPr>
          <p:nvPr/>
        </p:nvCxnSpPr>
        <p:spPr>
          <a:xfrm flipV="1">
            <a:off x="6970107" y="3469038"/>
            <a:ext cx="568859" cy="2231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stCxn id="20" idx="6"/>
            <a:endCxn id="26" idx="2"/>
          </p:cNvCxnSpPr>
          <p:nvPr/>
        </p:nvCxnSpPr>
        <p:spPr>
          <a:xfrm>
            <a:off x="8109334" y="2748612"/>
            <a:ext cx="5522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20" idx="6"/>
            <a:endCxn id="27" idx="2"/>
          </p:cNvCxnSpPr>
          <p:nvPr/>
        </p:nvCxnSpPr>
        <p:spPr>
          <a:xfrm>
            <a:off x="8109334" y="2748612"/>
            <a:ext cx="552262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20" idx="6"/>
            <a:endCxn id="31" idx="2"/>
          </p:cNvCxnSpPr>
          <p:nvPr/>
        </p:nvCxnSpPr>
        <p:spPr>
          <a:xfrm>
            <a:off x="8109334" y="2748612"/>
            <a:ext cx="552262" cy="2287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21" idx="6"/>
            <a:endCxn id="26" idx="2"/>
          </p:cNvCxnSpPr>
          <p:nvPr/>
        </p:nvCxnSpPr>
        <p:spPr>
          <a:xfrm flipV="1">
            <a:off x="8109334" y="2748612"/>
            <a:ext cx="552262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21" idx="6"/>
            <a:endCxn id="27" idx="2"/>
          </p:cNvCxnSpPr>
          <p:nvPr/>
        </p:nvCxnSpPr>
        <p:spPr>
          <a:xfrm>
            <a:off x="8109334" y="3469038"/>
            <a:ext cx="5522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21" idx="6"/>
            <a:endCxn id="31" idx="2"/>
          </p:cNvCxnSpPr>
          <p:nvPr/>
        </p:nvCxnSpPr>
        <p:spPr>
          <a:xfrm>
            <a:off x="8109334" y="3469038"/>
            <a:ext cx="552262" cy="1566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25" idx="6"/>
            <a:endCxn id="26" idx="2"/>
          </p:cNvCxnSpPr>
          <p:nvPr/>
        </p:nvCxnSpPr>
        <p:spPr>
          <a:xfrm flipV="1">
            <a:off x="8109334" y="2748612"/>
            <a:ext cx="552262" cy="2628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stCxn id="25" idx="6"/>
            <a:endCxn id="27" idx="2"/>
          </p:cNvCxnSpPr>
          <p:nvPr/>
        </p:nvCxnSpPr>
        <p:spPr>
          <a:xfrm flipV="1">
            <a:off x="8109334" y="3469038"/>
            <a:ext cx="552262" cy="19079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25" idx="6"/>
            <a:endCxn id="31" idx="2"/>
          </p:cNvCxnSpPr>
          <p:nvPr/>
        </p:nvCxnSpPr>
        <p:spPr>
          <a:xfrm flipV="1">
            <a:off x="8109334" y="5035804"/>
            <a:ext cx="552262" cy="3411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3" name="直線單箭頭接點 102"/>
          <p:cNvCxnSpPr>
            <a:stCxn id="26" idx="6"/>
            <a:endCxn id="32" idx="2"/>
          </p:cNvCxnSpPr>
          <p:nvPr/>
        </p:nvCxnSpPr>
        <p:spPr>
          <a:xfrm>
            <a:off x="9231964" y="2748612"/>
            <a:ext cx="5658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stCxn id="27" idx="6"/>
            <a:endCxn id="33" idx="2"/>
          </p:cNvCxnSpPr>
          <p:nvPr/>
        </p:nvCxnSpPr>
        <p:spPr>
          <a:xfrm>
            <a:off x="9231964" y="3469038"/>
            <a:ext cx="5658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stCxn id="31" idx="6"/>
            <a:endCxn id="39" idx="2"/>
          </p:cNvCxnSpPr>
          <p:nvPr/>
        </p:nvCxnSpPr>
        <p:spPr>
          <a:xfrm flipV="1">
            <a:off x="9231964" y="4953895"/>
            <a:ext cx="565842" cy="819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stCxn id="26" idx="6"/>
            <a:endCxn id="33" idx="2"/>
          </p:cNvCxnSpPr>
          <p:nvPr/>
        </p:nvCxnSpPr>
        <p:spPr>
          <a:xfrm>
            <a:off x="9231964" y="2748612"/>
            <a:ext cx="565842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>
            <a:stCxn id="26" idx="6"/>
            <a:endCxn id="38" idx="2"/>
          </p:cNvCxnSpPr>
          <p:nvPr/>
        </p:nvCxnSpPr>
        <p:spPr>
          <a:xfrm>
            <a:off x="9231964" y="2748612"/>
            <a:ext cx="565842" cy="14848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>
            <a:stCxn id="26" idx="6"/>
            <a:endCxn id="39" idx="2"/>
          </p:cNvCxnSpPr>
          <p:nvPr/>
        </p:nvCxnSpPr>
        <p:spPr>
          <a:xfrm>
            <a:off x="9231964" y="2748612"/>
            <a:ext cx="565842" cy="22052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27" idx="6"/>
            <a:endCxn id="32" idx="2"/>
          </p:cNvCxnSpPr>
          <p:nvPr/>
        </p:nvCxnSpPr>
        <p:spPr>
          <a:xfrm flipV="1">
            <a:off x="9231964" y="2748612"/>
            <a:ext cx="565842" cy="7204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27" idx="6"/>
            <a:endCxn id="38" idx="2"/>
          </p:cNvCxnSpPr>
          <p:nvPr/>
        </p:nvCxnSpPr>
        <p:spPr>
          <a:xfrm>
            <a:off x="9231964" y="3469038"/>
            <a:ext cx="565842" cy="764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stCxn id="27" idx="6"/>
            <a:endCxn id="39" idx="2"/>
          </p:cNvCxnSpPr>
          <p:nvPr/>
        </p:nvCxnSpPr>
        <p:spPr>
          <a:xfrm>
            <a:off x="9231964" y="3469038"/>
            <a:ext cx="565842" cy="14848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31" idx="6"/>
            <a:endCxn id="38" idx="2"/>
          </p:cNvCxnSpPr>
          <p:nvPr/>
        </p:nvCxnSpPr>
        <p:spPr>
          <a:xfrm flipV="1">
            <a:off x="9231964" y="4233469"/>
            <a:ext cx="565842" cy="8023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31" idx="6"/>
            <a:endCxn id="33" idx="2"/>
          </p:cNvCxnSpPr>
          <p:nvPr/>
        </p:nvCxnSpPr>
        <p:spPr>
          <a:xfrm flipV="1">
            <a:off x="9231964" y="3469038"/>
            <a:ext cx="565842" cy="1566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>
            <a:stCxn id="31" idx="6"/>
            <a:endCxn id="32" idx="2"/>
          </p:cNvCxnSpPr>
          <p:nvPr/>
        </p:nvCxnSpPr>
        <p:spPr>
          <a:xfrm flipV="1">
            <a:off x="9231964" y="2748612"/>
            <a:ext cx="565842" cy="2287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9" name="直線單箭頭接點 138"/>
          <p:cNvCxnSpPr>
            <a:stCxn id="32" idx="6"/>
          </p:cNvCxnSpPr>
          <p:nvPr/>
        </p:nvCxnSpPr>
        <p:spPr>
          <a:xfrm>
            <a:off x="10368174" y="2748612"/>
            <a:ext cx="4858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stCxn id="33" idx="6"/>
          </p:cNvCxnSpPr>
          <p:nvPr/>
        </p:nvCxnSpPr>
        <p:spPr>
          <a:xfrm>
            <a:off x="10368174" y="3469038"/>
            <a:ext cx="41262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stCxn id="38" idx="6"/>
          </p:cNvCxnSpPr>
          <p:nvPr/>
        </p:nvCxnSpPr>
        <p:spPr>
          <a:xfrm>
            <a:off x="10368174" y="4233469"/>
            <a:ext cx="41262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stCxn id="39" idx="6"/>
          </p:cNvCxnSpPr>
          <p:nvPr/>
        </p:nvCxnSpPr>
        <p:spPr>
          <a:xfrm>
            <a:off x="10368174" y="4953895"/>
            <a:ext cx="41262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38" name="文字方塊 5137"/>
          <p:cNvSpPr txBox="1"/>
          <p:nvPr/>
        </p:nvSpPr>
        <p:spPr>
          <a:xfrm>
            <a:off x="9686085" y="611130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</a:t>
            </a:r>
            <a:endParaRPr lang="zh-TW" altLang="en-US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7988561" y="6110606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Hidden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6876868" y="1900745"/>
                <a:ext cx="660629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/>
                            </a:rPr>
                            <m:t>𝑝𝑘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68" y="1900745"/>
                <a:ext cx="660629" cy="390748"/>
              </a:xfrm>
              <a:prstGeom prst="rect">
                <a:avLst/>
              </a:prstGeom>
              <a:blipFill rotWithShape="1"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文字方塊 156"/>
          <p:cNvSpPr txBox="1"/>
          <p:nvPr/>
        </p:nvSpPr>
        <p:spPr>
          <a:xfrm>
            <a:off x="6307255" y="6110606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/>
              <p:cNvSpPr txBox="1"/>
              <p:nvPr/>
            </p:nvSpPr>
            <p:spPr>
              <a:xfrm>
                <a:off x="8069423" y="1901097"/>
                <a:ext cx="637226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/>
                            </a:rPr>
                            <m:t>𝑞𝑝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8" name="文字方塊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423" y="1901097"/>
                <a:ext cx="637226" cy="390748"/>
              </a:xfrm>
              <a:prstGeom prst="rect">
                <a:avLst/>
              </a:prstGeom>
              <a:blipFill rotWithShape="1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/>
              <p:cNvSpPr txBox="1"/>
              <p:nvPr/>
            </p:nvSpPr>
            <p:spPr>
              <a:xfrm>
                <a:off x="9184569" y="1901097"/>
                <a:ext cx="624210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/>
                            </a:rPr>
                            <m:t>𝑟𝑞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9" name="文字方塊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69" y="1901097"/>
                <a:ext cx="624210" cy="390748"/>
              </a:xfrm>
              <a:prstGeom prst="rect">
                <a:avLst/>
              </a:prstGeom>
              <a:blipFill rotWithShape="1"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/>
              <p:cNvSpPr txBox="1"/>
              <p:nvPr/>
            </p:nvSpPr>
            <p:spPr>
              <a:xfrm>
                <a:off x="1141414" y="2155677"/>
                <a:ext cx="4742278" cy="5231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altLang="zh-TW" sz="20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zh-TW" altLang="zh-TW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/>
                          </a:rPr>
                          <m:t>10∗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TW" altLang="zh-TW" sz="2000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zh-TW" altLang="zh-TW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/>
                                  </a:rPr>
                                  <m:t>𝑝𝑘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TW" sz="2000" i="1">
                            <a:latin typeface="Cambria Math"/>
                          </a:rPr>
                          <m:t>𝐾</m:t>
                        </m:r>
                      </m:den>
                    </m:f>
                  </m:oMath>
                </a14:m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000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latin typeface="Cambria Math"/>
                          </a:rPr>
                          <m:t>𝑠</m:t>
                        </m:r>
                      </m:sup>
                    </m:sSubSup>
                    <m:r>
                      <a:rPr lang="en-US" altLang="zh-TW" sz="20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zh-TW" altLang="zh-TW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/>
                          </a:rPr>
                          <m:t>2∗</m:t>
                        </m:r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zh-TW" altLang="zh-TW" sz="2000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zh-TW" altLang="zh-TW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/>
                                  </a:rPr>
                                  <m:t>𝑝𝑘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TW" sz="2000" i="1">
                            <a:latin typeface="Cambria Math"/>
                          </a:rPr>
                          <m:t>𝐾</m:t>
                        </m:r>
                        <m:r>
                          <a:rPr lang="en-US" altLang="zh-TW" sz="2000" i="1">
                            <a:latin typeface="Cambria Math"/>
                          </a:rPr>
                          <m:t>∗</m:t>
                        </m:r>
                        <m:r>
                          <a:rPr lang="en-US" altLang="zh-TW" sz="2000" i="1">
                            <a:latin typeface="Cambria Math"/>
                          </a:rPr>
                          <m:t>𝑃</m:t>
                        </m:r>
                      </m:den>
                    </m:f>
                  </m:oMath>
                </a14:m>
                <a:endParaRPr lang="en-US" altLang="zh-TW" sz="2000" dirty="0"/>
              </a:p>
              <a:p>
                <a:r>
                  <a:rPr lang="en-US" altLang="zh-TW" sz="2000" dirty="0"/>
                  <a:t> </a:t>
                </a:r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/>
                          </a:rPr>
                          <m:t>𝑜𝑏</m:t>
                        </m:r>
                      </m:sup>
                    </m:sSubSup>
                    <m:r>
                      <a:rPr lang="en-US" altLang="zh-TW" sz="2000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TW" altLang="zh-TW" sz="20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</a:rPr>
                              <m:t>𝑞𝑝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2000" dirty="0" smtClean="0"/>
              </a:p>
              <a:p>
                <a:r>
                  <a:rPr lang="en-US" altLang="zh-TW" sz="2000" dirty="0"/>
                  <a:t> </a:t>
                </a:r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𝑝</m:t>
                        </m:r>
                        <m:r>
                          <a:rPr lang="en-US" altLang="zh-TW" sz="2000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latin typeface="Cambria Math"/>
                          </a:rPr>
                          <m:t>𝑜𝑏</m:t>
                        </m:r>
                      </m:sup>
                    </m:sSubSup>
                    <m:r>
                      <a:rPr lang="en-US" altLang="zh-TW" sz="20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zh-TW" altLang="zh-TW" sz="2000" i="1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TW" altLang="zh-TW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</a:rPr>
                              <m:t>𝑝</m:t>
                            </m:r>
                            <m:r>
                              <a:rPr lang="en-US" altLang="zh-TW" sz="20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/>
                              </a:rPr>
                              <m:t>𝑜𝑏</m:t>
                            </m:r>
                          </m:sup>
                        </m:sSubSup>
                      </m:num>
                      <m:den>
                        <m:r>
                          <a:rPr lang="en-US" altLang="zh-TW" sz="2000" i="1">
                            <a:latin typeface="Cambria Math"/>
                          </a:rPr>
                          <m:t>𝑃</m:t>
                        </m:r>
                        <m:r>
                          <a:rPr lang="en-US" altLang="zh-TW" sz="2000" i="1">
                            <a:latin typeface="Cambria Math"/>
                          </a:rPr>
                          <m:t>∗</m:t>
                        </m:r>
                        <m:r>
                          <a:rPr lang="en-US" altLang="zh-TW" sz="2000" i="1">
                            <a:latin typeface="Cambria Math"/>
                          </a:rPr>
                          <m:t>𝑄</m:t>
                        </m:r>
                      </m:den>
                    </m:f>
                  </m:oMath>
                </a14:m>
                <a:endParaRPr lang="zh-TW" altLang="zh-TW" sz="2000" dirty="0"/>
              </a:p>
              <a:p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altLang="zh-TW" sz="2000" i="1">
                            <a:latin typeface="Cambria Math"/>
                          </a:rPr>
                          <m:t>𝑝</m:t>
                        </m:r>
                      </m:sub>
                      <m:sup>
                        <m:r>
                          <a:rPr lang="en-US" altLang="zh-TW" sz="2000" i="1"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zh-TW" sz="2000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TW" altLang="zh-TW" sz="20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/>
                              </a:rPr>
                              <m:t>𝑟𝑞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0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000" dirty="0" smtClean="0"/>
                  <a:t>K is the </a:t>
                </a:r>
                <a:r>
                  <a:rPr lang="en-US" altLang="zh-TW" sz="2000" dirty="0"/>
                  <a:t>parameter to accelerate of potential field</a:t>
                </a:r>
                <a:endParaRPr lang="zh-TW" altLang="zh-TW" sz="2000" dirty="0" smtClean="0"/>
              </a:p>
              <a:p>
                <a:r>
                  <a:rPr lang="en-US" altLang="zh-TW" sz="2000" dirty="0"/>
                  <a:t>	</a:t>
                </a:r>
                <a:endParaRPr lang="zh-TW" altLang="zh-TW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TW" sz="2800" dirty="0" smtClean="0"/>
              </a:p>
            </p:txBody>
          </p:sp>
        </mc:Choice>
        <mc:Fallback xmlns="">
          <p:sp>
            <p:nvSpPr>
              <p:cNvPr id="160" name="文字方塊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4" y="2155677"/>
                <a:ext cx="4742278" cy="5231176"/>
              </a:xfrm>
              <a:prstGeom prst="rect">
                <a:avLst/>
              </a:prstGeom>
              <a:blipFill rotWithShape="1">
                <a:blip r:embed="rId5"/>
                <a:stretch>
                  <a:fillRect l="-10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0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Experimental </a:t>
            </a:r>
            <a:r>
              <a:rPr lang="en-US" altLang="zh-TW" sz="4400" dirty="0" smtClean="0"/>
              <a:t>Result</a:t>
            </a:r>
            <a:endParaRPr lang="zh-TW" altLang="en-US"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9" y="2235847"/>
            <a:ext cx="5734238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91" y="2235847"/>
            <a:ext cx="59903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2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網狀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TM02900720[[fn=積分]]</Template>
  <TotalTime>339</TotalTime>
  <Words>200</Words>
  <Application>Microsoft Office PowerPoint</Application>
  <PresentationFormat>自訂</PresentationFormat>
  <Paragraphs>65</Paragraphs>
  <Slides>12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14" baseType="lpstr">
      <vt:lpstr>HDOfficeLightV0</vt:lpstr>
      <vt:lpstr>網狀</vt:lpstr>
      <vt:lpstr>Adaptive Formation Control of Robot Swarms using Optimized Potential Field Method</vt:lpstr>
      <vt:lpstr>introduction</vt:lpstr>
      <vt:lpstr>Robot Swarms</vt:lpstr>
      <vt:lpstr>Potential Field Method</vt:lpstr>
      <vt:lpstr>Potential Field Method</vt:lpstr>
      <vt:lpstr>Potential Field Method</vt:lpstr>
      <vt:lpstr>Artificial Neural Network</vt:lpstr>
      <vt:lpstr>Artificial Neural Network</vt:lpstr>
      <vt:lpstr>Experimental Result</vt:lpstr>
      <vt:lpstr>Distance to target</vt:lpstr>
      <vt:lpstr>Distance between robots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image-based gender recognition using complex-valued neural network</dc:title>
  <dc:creator>lab031_136</dc:creator>
  <cp:lastModifiedBy>JACK</cp:lastModifiedBy>
  <cp:revision>31</cp:revision>
  <dcterms:created xsi:type="dcterms:W3CDTF">2016-12-13T03:27:27Z</dcterms:created>
  <dcterms:modified xsi:type="dcterms:W3CDTF">2017-05-24T07:52:01Z</dcterms:modified>
</cp:coreProperties>
</file>